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308" r:id="rId3"/>
    <p:sldId id="299" r:id="rId4"/>
    <p:sldId id="302" r:id="rId5"/>
    <p:sldId id="301" r:id="rId6"/>
    <p:sldId id="300" r:id="rId7"/>
    <p:sldId id="303" r:id="rId8"/>
    <p:sldId id="307" r:id="rId9"/>
    <p:sldId id="306" r:id="rId10"/>
    <p:sldId id="298" r:id="rId1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27C0728-BFBA-4018-A895-7E45D940962F}">
          <p14:sldIdLst>
            <p14:sldId id="256"/>
            <p14:sldId id="308"/>
          </p14:sldIdLst>
        </p14:section>
        <p14:section name="COURSE CONTENT" id="{F4927CBE-FA17-46D1-BAAE-887D0AF2CCBF}">
          <p14:sldIdLst>
            <p14:sldId id="299"/>
            <p14:sldId id="302"/>
            <p14:sldId id="301"/>
            <p14:sldId id="300"/>
            <p14:sldId id="303"/>
            <p14:sldId id="307"/>
          </p14:sldIdLst>
        </p14:section>
        <p14:section name="REFERENCE" id="{82098E28-DACF-4424-86A1-E861B2DCC6FF}">
          <p14:sldIdLst>
            <p14:sldId id="306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8FD5"/>
    <a:srgbClr val="558FD5"/>
    <a:srgbClr val="0079B8"/>
    <a:srgbClr val="0081BD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48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2E412-AF6E-4368-8CE6-F3740DE76C61}" type="datetimeFigureOut">
              <a:rPr lang="id-ID" smtClean="0"/>
              <a:t>23/07/2019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155C6-5DCB-4C40-B171-89DD4185B27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2568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155C6-5DCB-4C40-B171-89DD4185B275}" type="slidenum">
              <a:rPr lang="id-ID" smtClean="0">
                <a:solidFill>
                  <a:prstClr val="black"/>
                </a:solidFill>
              </a:rPr>
              <a:pPr/>
              <a:t>2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105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B9D4B4-9F6B-4429-9532-9DE4113265A3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175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4B9D4B4-9F6B-4429-9532-9DE4113265A3}" type="slidenum">
              <a:rPr lang="en-US" altLang="en-US">
                <a:solidFill>
                  <a:prstClr val="black"/>
                </a:solidFill>
              </a:rPr>
              <a:pPr eaLnBrk="1" hangingPunct="1"/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6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4763"/>
            <a:ext cx="9139237" cy="6461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1691679" y="1628800"/>
            <a:ext cx="7452319" cy="5229200"/>
          </a:xfrm>
          <a:prstGeom prst="rect">
            <a:avLst/>
          </a:prstGeom>
          <a:solidFill>
            <a:srgbClr val="008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35696" y="2708920"/>
            <a:ext cx="7128792" cy="1470025"/>
          </a:xfrm>
        </p:spPr>
        <p:txBody>
          <a:bodyPr/>
          <a:lstStyle>
            <a:lvl1pPr eaLnBrk="1" hangingPunct="1">
              <a:defRPr sz="4400">
                <a:solidFill>
                  <a:schemeClr val="bg1"/>
                </a:solidFill>
              </a:defRPr>
            </a:lvl1pPr>
          </a:lstStyle>
          <a:p>
            <a:pPr eaLnBrk="1" hangingPunct="1"/>
            <a:r>
              <a:rPr lang="en-US" sz="3200" b="1" dirty="0" smtClean="0">
                <a:solidFill>
                  <a:schemeClr val="bg1"/>
                </a:solidFill>
                <a:latin typeface="Open Sans" pitchFamily="-84" charset="0"/>
                <a:ea typeface="ＭＳ Ｐゴシック" pitchFamily="34" charset="-128"/>
              </a:rPr>
              <a:t>Headline Open Sans Bold 32pt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44" y="4295527"/>
            <a:ext cx="6400800" cy="57606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514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596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4784"/>
            <a:ext cx="2057400" cy="46413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608" y="1484784"/>
            <a:ext cx="5433392" cy="46413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8760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Bina Nusantara University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3E5453-85FB-4606-9A9E-A68E9CB37BA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8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Background 0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937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1350" y="2060848"/>
            <a:ext cx="6837114" cy="792088"/>
          </a:xfrm>
        </p:spPr>
        <p:txBody>
          <a:bodyPr>
            <a:normAutofit/>
          </a:bodyPr>
          <a:lstStyle>
            <a:lvl1pPr algn="l">
              <a:defRPr sz="3000" b="1">
                <a:solidFill>
                  <a:srgbClr val="0079B8"/>
                </a:solidFill>
                <a:latin typeface="Open Sans"/>
              </a:defRPr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53336"/>
            <a:ext cx="2133600" cy="365125"/>
          </a:xfrm>
        </p:spPr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336"/>
            <a:ext cx="2895600" cy="365125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53336"/>
            <a:ext cx="2133600" cy="365125"/>
          </a:xfrm>
        </p:spPr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911350" y="3429001"/>
            <a:ext cx="6837114" cy="3040422"/>
          </a:xfrm>
        </p:spPr>
        <p:txBody>
          <a:bodyPr/>
          <a:lstStyle>
            <a:lvl1pPr>
              <a:defRPr>
                <a:latin typeface="Open Sans"/>
              </a:defRPr>
            </a:lvl1pPr>
            <a:lvl2pPr>
              <a:defRPr>
                <a:latin typeface="Open Sans"/>
              </a:defRPr>
            </a:lvl2pPr>
            <a:lvl3pPr>
              <a:defRPr>
                <a:latin typeface="Open Sans"/>
              </a:defRPr>
            </a:lvl3pPr>
            <a:lvl4pPr>
              <a:defRPr>
                <a:latin typeface="Open Sans"/>
              </a:defRPr>
            </a:lvl4pPr>
            <a:lvl5pPr>
              <a:defRPr>
                <a:latin typeface="Open San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3"/>
          </p:nvPr>
        </p:nvSpPr>
        <p:spPr>
          <a:xfrm>
            <a:off x="1907704" y="2852936"/>
            <a:ext cx="6840760" cy="50405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id-ID" sz="2200" b="1" dirty="0">
                <a:solidFill>
                  <a:srgbClr val="0079B8"/>
                </a:solidFill>
                <a:latin typeface="Open Sans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en-US" smtClean="0"/>
              <a:t>Click to edit Master subtitle style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61869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4406901"/>
            <a:ext cx="7344816" cy="678284"/>
          </a:xfrm>
        </p:spPr>
        <p:txBody>
          <a:bodyPr anchor="t">
            <a:noAutofit/>
          </a:bodyPr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640" y="2906713"/>
            <a:ext cx="7344816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64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19672" y="2636912"/>
            <a:ext cx="3456384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8064" y="2636912"/>
            <a:ext cx="3538736" cy="34892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6327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0081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9672" y="2708920"/>
            <a:ext cx="3456384" cy="3456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0072" y="2708919"/>
            <a:ext cx="3466728" cy="34563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5220072" y="2132856"/>
            <a:ext cx="3456384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85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5514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5" name="Picture 1" descr="Background 03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693629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3250" y="2859881"/>
            <a:ext cx="7067128" cy="114300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69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1628800"/>
            <a:ext cx="6768752" cy="802010"/>
          </a:xfrm>
        </p:spPr>
        <p:txBody>
          <a:bodyPr anchor="b">
            <a:normAutofit/>
          </a:bodyPr>
          <a:lstStyle>
            <a:lvl1pPr algn="l">
              <a:defRPr sz="3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7705" y="2564904"/>
            <a:ext cx="3168352" cy="367240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20072" y="2564904"/>
            <a:ext cx="3430017" cy="367216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1704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688416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16832"/>
            <a:ext cx="6884168" cy="281074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688416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381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Background 02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4"/>
            <a:ext cx="9143999" cy="646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5157192"/>
            <a:ext cx="9143998" cy="1700808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19672" y="1484784"/>
            <a:ext cx="70671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9672" y="2636912"/>
            <a:ext cx="7067128" cy="348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9B71C-2D91-4D15-BAB7-ADA66F828B46}" type="datetimeFigureOut">
              <a:rPr lang="id-ID" smtClean="0"/>
              <a:pPr/>
              <a:t>23/07/2019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5333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735F-2667-4028-B606-D96AABD86FDB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891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3000" b="1" kern="1200">
          <a:solidFill>
            <a:srgbClr val="0079B8"/>
          </a:solidFill>
          <a:latin typeface="Open Sans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Open Sans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Open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676400" y="3352800"/>
            <a:ext cx="7467600" cy="2384425"/>
          </a:xfrm>
          <a:noFill/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COMP6115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 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Object </a:t>
            </a:r>
            <a:r>
              <a:rPr lang="en-US" sz="3600" dirty="0">
                <a:solidFill>
                  <a:srgbClr val="FFFFFF"/>
                </a:solidFill>
              </a:rPr>
              <a:t>Oriented </a:t>
            </a:r>
            <a:r>
              <a:rPr lang="en-US" sz="3600" dirty="0" smtClean="0">
                <a:solidFill>
                  <a:srgbClr val="FFFFFF"/>
                </a:solidFill>
              </a:rPr>
              <a:t>System 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Analysis </a:t>
            </a:r>
            <a:r>
              <a:rPr lang="en-US" sz="3600" dirty="0">
                <a:solidFill>
                  <a:srgbClr val="FFFFFF"/>
                </a:solidFill>
              </a:rPr>
              <a:t>and </a:t>
            </a:r>
            <a:r>
              <a:rPr lang="en-US" sz="3600" dirty="0" smtClean="0">
                <a:solidFill>
                  <a:srgbClr val="FFFFFF"/>
                </a:solidFill>
              </a:rPr>
              <a:t>Design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DIGITAL CONTENT</a:t>
            </a:r>
            <a:r>
              <a:rPr lang="en-US" sz="3600" dirty="0">
                <a:solidFill>
                  <a:srgbClr val="FFFFFF"/>
                </a:solidFill>
              </a:rPr>
              <a:t/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AU" sz="4000" dirty="0"/>
              <a:t/>
            </a:r>
            <a:br>
              <a:rPr lang="en-AU" sz="4000" dirty="0"/>
            </a:br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/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Session  # 2</a:t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Bina Nusantara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672" y="457200"/>
            <a:ext cx="7067128" cy="1143000"/>
          </a:xfrm>
        </p:spPr>
        <p:txBody>
          <a:bodyPr/>
          <a:lstStyle/>
          <a:p>
            <a:r>
              <a:rPr lang="en-US" altLang="en-US" u="sng" dirty="0" smtClean="0">
                <a:latin typeface="Cooper Black" panose="0208090404030B020404" pitchFamily="18" charset="0"/>
              </a:rPr>
              <a:t>Acknowledgement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2057400"/>
            <a:ext cx="7467600" cy="3509963"/>
          </a:xfrm>
          <a:solidFill>
            <a:srgbClr val="7030A0"/>
          </a:solidFill>
        </p:spPr>
        <p:txBody>
          <a:bodyPr/>
          <a:lstStyle/>
          <a:p>
            <a:pPr marL="457200" indent="0">
              <a:buFontTx/>
              <a:buNone/>
              <a:defRPr/>
            </a:pPr>
            <a:endParaRPr lang="en-US" sz="2000" dirty="0" smtClean="0"/>
          </a:p>
          <a:p>
            <a:pPr marL="457200" indent="0">
              <a:buFontTx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This digital content has been developed by the Faculty Member of SCS in Advanced Software Engineering to give an illustration of the Object Oriented System Analysis and Design.</a:t>
            </a:r>
          </a:p>
          <a:p>
            <a:pPr marL="461963" indent="1588" eaLnBrk="1" hangingPunct="1">
              <a:buFontTx/>
              <a:buNone/>
              <a:defRPr/>
            </a:pPr>
            <a:endParaRPr lang="id-ID" sz="2800" dirty="0" smtClean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id-ID" sz="2800" b="1" dirty="0" smtClean="0">
              <a:latin typeface="Georgia" pitchFamily="18" charset="0"/>
            </a:endParaRPr>
          </a:p>
          <a:p>
            <a:pPr marL="457200" indent="-457200">
              <a:buFontTx/>
              <a:buNone/>
              <a:defRPr/>
            </a:pPr>
            <a:endParaRPr lang="en-US" sz="2800" b="1" dirty="0" smtClean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9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86163" y="5535216"/>
            <a:ext cx="21717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05C5DFE8-87A8-42D3-89B2-93E5D8B255FC}" type="slidenum">
              <a:rPr lang="en-US" sz="1050">
                <a:solidFill>
                  <a:srgbClr val="000000"/>
                </a:solidFill>
                <a:latin typeface="Interstate" pitchFamily="2" charset="0"/>
              </a:rPr>
              <a:pPr algn="ctr" eaLnBrk="1" hangingPunct="1"/>
              <a:t>2</a:t>
            </a:fld>
            <a:endParaRPr lang="en-US" sz="1050">
              <a:solidFill>
                <a:srgbClr val="000000"/>
              </a:solidFill>
              <a:latin typeface="Interstate" pitchFamily="2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72072" y="228600"/>
            <a:ext cx="7067128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Learning Objectives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600200"/>
            <a:ext cx="7620000" cy="47244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sz="2400" dirty="0" smtClean="0"/>
              <a:t>Student able to:</a:t>
            </a:r>
          </a:p>
          <a:p>
            <a:pPr marL="685800"/>
            <a:r>
              <a:rPr lang="en-US" sz="2400" dirty="0" smtClean="0"/>
              <a:t>To identify </a:t>
            </a:r>
            <a:r>
              <a:rPr lang="en-US" sz="2400" dirty="0"/>
              <a:t>the basic concept of advance topic </a:t>
            </a:r>
            <a:r>
              <a:rPr lang="en-US" sz="2400" dirty="0" smtClean="0"/>
              <a:t>in  object </a:t>
            </a:r>
            <a:r>
              <a:rPr lang="en-US" sz="2400" dirty="0"/>
              <a:t>Oriented Analysis and Design</a:t>
            </a:r>
          </a:p>
          <a:p>
            <a:pPr marL="685800"/>
            <a:r>
              <a:rPr lang="en-US" sz="2400" dirty="0" smtClean="0"/>
              <a:t>To use </a:t>
            </a:r>
            <a:r>
              <a:rPr lang="en-US" sz="2400" dirty="0"/>
              <a:t>the knowledge to develop </a:t>
            </a:r>
            <a:r>
              <a:rPr lang="en-US" sz="2400" dirty="0" smtClean="0"/>
              <a:t>documentation           for </a:t>
            </a:r>
            <a:r>
              <a:rPr lang="en-US" sz="2400" dirty="0"/>
              <a:t>object oriented software analysis </a:t>
            </a:r>
            <a:r>
              <a:rPr lang="en-US" sz="2400" dirty="0" smtClean="0"/>
              <a:t>and           design </a:t>
            </a:r>
            <a:r>
              <a:rPr lang="en-US" sz="2400" dirty="0"/>
              <a:t>using Unified Modelling Language</a:t>
            </a:r>
          </a:p>
          <a:p>
            <a:pPr marL="685800"/>
            <a:r>
              <a:rPr lang="en-US" sz="2400" dirty="0" smtClean="0"/>
              <a:t>To analyze </a:t>
            </a:r>
            <a:r>
              <a:rPr lang="en-US" sz="2400" dirty="0"/>
              <a:t>any problem in any software </a:t>
            </a:r>
            <a:r>
              <a:rPr lang="en-US" sz="2400" dirty="0" smtClean="0"/>
              <a:t>          application </a:t>
            </a:r>
            <a:r>
              <a:rPr lang="en-US" sz="2400" dirty="0"/>
              <a:t>and find out the alternative </a:t>
            </a:r>
            <a:r>
              <a:rPr lang="en-US" sz="2400" dirty="0" smtClean="0"/>
              <a:t>          solutions </a:t>
            </a:r>
            <a:r>
              <a:rPr lang="en-US" sz="2400" dirty="0"/>
              <a:t>using object oriented analysis </a:t>
            </a:r>
            <a:r>
              <a:rPr lang="en-US" sz="2400" dirty="0" smtClean="0"/>
              <a:t>and          </a:t>
            </a:r>
            <a:r>
              <a:rPr lang="en-US" sz="2400" dirty="0"/>
              <a:t>design approach</a:t>
            </a:r>
          </a:p>
        </p:txBody>
      </p:sp>
    </p:spTree>
    <p:extLst>
      <p:ext uri="{BB962C8B-B14F-4D97-AF65-F5344CB8AC3E}">
        <p14:creationId xmlns:p14="http://schemas.microsoft.com/office/powerpoint/2010/main" val="349331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236689" y="3581400"/>
            <a:ext cx="6373911" cy="2380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ID" altLang="en-US" sz="2800" b="1" dirty="0">
              <a:solidFill>
                <a:srgbClr val="FFC000"/>
              </a:solidFill>
            </a:endParaRPr>
          </a:p>
          <a:p>
            <a:pPr algn="ctr" eaLnBrk="1" hangingPunct="1"/>
            <a:r>
              <a:rPr lang="en-ID" altLang="en-US" sz="2800" b="1" dirty="0" smtClean="0">
                <a:solidFill>
                  <a:schemeClr val="bg1"/>
                </a:solidFill>
              </a:rPr>
              <a:t>Digital Content</a:t>
            </a:r>
          </a:p>
          <a:p>
            <a:pPr algn="ctr" eaLnBrk="1" hangingPunct="1"/>
            <a:r>
              <a:rPr lang="en-ID" altLang="en-US" sz="2800" b="1" dirty="0" smtClean="0">
                <a:solidFill>
                  <a:schemeClr val="bg1"/>
                </a:solidFill>
              </a:rPr>
              <a:t>For</a:t>
            </a:r>
          </a:p>
          <a:p>
            <a:pPr algn="ctr" eaLnBrk="1" hangingPunct="1"/>
            <a:r>
              <a:rPr lang="en-ID" altLang="en-US" sz="2800" b="1" dirty="0" smtClean="0">
                <a:solidFill>
                  <a:schemeClr val="bg1"/>
                </a:solidFill>
              </a:rPr>
              <a:t>Session 2</a:t>
            </a:r>
            <a:endParaRPr lang="en-US" altLang="en-US" sz="2800" b="1" dirty="0" smtClean="0">
              <a:solidFill>
                <a:schemeClr val="bg1"/>
              </a:solidFill>
            </a:endParaRPr>
          </a:p>
          <a:p>
            <a:pPr algn="ctr" eaLnBrk="1" hangingPunct="1"/>
            <a:endParaRPr lang="en-US" altLang="en-US" sz="2800" dirty="0">
              <a:solidFill>
                <a:srgbClr val="FFC000"/>
              </a:solidFill>
            </a:endParaRPr>
          </a:p>
        </p:txBody>
      </p:sp>
      <p:sp>
        <p:nvSpPr>
          <p:cNvPr id="14339" name="Rectangle 7"/>
          <p:cNvSpPr>
            <a:spLocks noChangeArrowheads="1"/>
          </p:cNvSpPr>
          <p:nvPr/>
        </p:nvSpPr>
        <p:spPr bwMode="auto">
          <a:xfrm>
            <a:off x="1752600" y="2209800"/>
            <a:ext cx="7417519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13208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13208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13208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13208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13208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208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208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208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320800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2400" dirty="0">
                <a:solidFill>
                  <a:schemeClr val="bg1"/>
                </a:solidFill>
              </a:rPr>
              <a:t>Course		: </a:t>
            </a:r>
            <a:r>
              <a:rPr lang="en-US" altLang="en-US" sz="2400" dirty="0" smtClean="0">
                <a:solidFill>
                  <a:schemeClr val="bg1"/>
                </a:solidFill>
              </a:rPr>
              <a:t>Object Oriented Analysis and Design</a:t>
            </a:r>
            <a:endParaRPr lang="en-US" altLang="en-US" sz="2400" dirty="0">
              <a:solidFill>
                <a:schemeClr val="bg1"/>
              </a:solidFill>
            </a:endParaRPr>
          </a:p>
          <a:p>
            <a:pPr eaLnBrk="1" hangingPunct="1">
              <a:spcBef>
                <a:spcPct val="20000"/>
              </a:spcBef>
            </a:pPr>
            <a:r>
              <a:rPr lang="en-US" altLang="en-US" sz="2400" dirty="0">
                <a:solidFill>
                  <a:schemeClr val="bg1"/>
                </a:solidFill>
              </a:rPr>
              <a:t>Year		: </a:t>
            </a:r>
            <a:r>
              <a:rPr lang="en-US" altLang="en-US" sz="2400" dirty="0" smtClean="0">
                <a:solidFill>
                  <a:schemeClr val="bg1"/>
                </a:solidFill>
              </a:rPr>
              <a:t>2019</a:t>
            </a:r>
            <a:endParaRPr lang="en-US" altLang="en-US" sz="1400" dirty="0">
              <a:solidFill>
                <a:schemeClr val="bg1"/>
              </a:solidFill>
            </a:endParaRPr>
          </a:p>
        </p:txBody>
      </p:sp>
      <p:pic>
        <p:nvPicPr>
          <p:cNvPr id="4" name="Paragraph 3-1 ne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6800" y="4114800"/>
            <a:ext cx="609600" cy="609600"/>
          </a:xfrm>
          <a:prstGeom prst="rect">
            <a:avLst/>
          </a:prstGeom>
        </p:spPr>
      </p:pic>
      <p:pic>
        <p:nvPicPr>
          <p:cNvPr id="5" name="Paragraph 3-2 new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68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6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34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Date Placeholder 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Bina Nusantara</a:t>
            </a:r>
            <a:endParaRPr lang="id-ID" altLang="en-US" smtClean="0"/>
          </a:p>
        </p:txBody>
      </p:sp>
      <p:sp>
        <p:nvSpPr>
          <p:cNvPr id="3" name="TextBox 2"/>
          <p:cNvSpPr txBox="1"/>
          <p:nvPr/>
        </p:nvSpPr>
        <p:spPr>
          <a:xfrm>
            <a:off x="3205808" y="465892"/>
            <a:ext cx="53285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dirty="0" smtClean="0">
                <a:solidFill>
                  <a:srgbClr val="0070C0"/>
                </a:solidFill>
              </a:rPr>
              <a:t>Objects in the real world</a:t>
            </a:r>
          </a:p>
          <a:p>
            <a:pPr algn="ctr"/>
            <a:r>
              <a:rPr lang="en-ID" sz="1400" dirty="0" smtClean="0">
                <a:solidFill>
                  <a:srgbClr val="0070C0"/>
                </a:solidFill>
              </a:rPr>
              <a:t>Source: </a:t>
            </a:r>
            <a:r>
              <a:rPr lang="en-US" sz="1400" dirty="0" err="1" smtClean="0">
                <a:solidFill>
                  <a:srgbClr val="0070C0"/>
                </a:solidFill>
              </a:rPr>
              <a:t>O’Docherty</a:t>
            </a:r>
            <a:r>
              <a:rPr lang="en-US" sz="1400" dirty="0" smtClean="0">
                <a:solidFill>
                  <a:srgbClr val="0070C0"/>
                </a:solidFill>
              </a:rPr>
              <a:t> (2005)</a:t>
            </a:r>
            <a:endParaRPr lang="id-ID" sz="14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375" t="14721" r="22684" b="28818"/>
          <a:stretch/>
        </p:blipFill>
        <p:spPr>
          <a:xfrm>
            <a:off x="2727648" y="2057400"/>
            <a:ext cx="4968552" cy="3226749"/>
          </a:xfrm>
          <a:prstGeom prst="rect">
            <a:avLst/>
          </a:prstGeom>
        </p:spPr>
      </p:pic>
      <p:pic>
        <p:nvPicPr>
          <p:cNvPr id="2" name="Paragraph 4-0 ne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5181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3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Date Placeholder 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Bina Nusantara</a:t>
            </a:r>
            <a:endParaRPr lang="id-ID" altLang="en-US" smtClean="0"/>
          </a:p>
        </p:txBody>
      </p:sp>
      <p:sp>
        <p:nvSpPr>
          <p:cNvPr id="3" name="TextBox 2"/>
          <p:cNvSpPr txBox="1"/>
          <p:nvPr/>
        </p:nvSpPr>
        <p:spPr>
          <a:xfrm>
            <a:off x="3205808" y="260648"/>
            <a:ext cx="53285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400" dirty="0" smtClean="0">
                <a:solidFill>
                  <a:srgbClr val="0070C0"/>
                </a:solidFill>
              </a:rPr>
              <a:t>UML Diagramming</a:t>
            </a:r>
          </a:p>
          <a:p>
            <a:pPr algn="ctr"/>
            <a:r>
              <a:rPr lang="en-ID" sz="1400" dirty="0" smtClean="0">
                <a:solidFill>
                  <a:srgbClr val="0070C0"/>
                </a:solidFill>
              </a:rPr>
              <a:t>Source: </a:t>
            </a:r>
            <a:r>
              <a:rPr lang="en-US" sz="1400" dirty="0" smtClean="0">
                <a:solidFill>
                  <a:srgbClr val="0070C0"/>
                </a:solidFill>
              </a:rPr>
              <a:t>Kendall (2011)</a:t>
            </a:r>
            <a:endParaRPr lang="id-ID" sz="1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26375" t="14720" r="23422" b="7160"/>
          <a:stretch/>
        </p:blipFill>
        <p:spPr>
          <a:xfrm>
            <a:off x="1371600" y="1196752"/>
            <a:ext cx="7463172" cy="4975448"/>
          </a:xfrm>
          <a:prstGeom prst="rect">
            <a:avLst/>
          </a:prstGeom>
        </p:spPr>
      </p:pic>
      <p:pic>
        <p:nvPicPr>
          <p:cNvPr id="4" name="Paragraph 5-1 new 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6800" y="4038600"/>
            <a:ext cx="609600" cy="609600"/>
          </a:xfrm>
          <a:prstGeom prst="rect">
            <a:avLst/>
          </a:prstGeom>
        </p:spPr>
      </p:pic>
      <p:pic>
        <p:nvPicPr>
          <p:cNvPr id="5" name="Paragraph 5-2 new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668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1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60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304800"/>
            <a:ext cx="5846763" cy="9366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OO Modeling Steps</a:t>
            </a:r>
            <a:br>
              <a:rPr lang="en-US" dirty="0" smtClean="0"/>
            </a:br>
            <a:r>
              <a:rPr lang="en-ID" sz="1400" dirty="0"/>
              <a:t>Source: </a:t>
            </a:r>
            <a:r>
              <a:rPr lang="en-US" sz="1400" dirty="0" err="1" smtClean="0"/>
              <a:t>Larman</a:t>
            </a:r>
            <a:r>
              <a:rPr lang="en-US" sz="1400" dirty="0" smtClean="0"/>
              <a:t> </a:t>
            </a:r>
            <a:r>
              <a:rPr lang="en-US" sz="1400" dirty="0"/>
              <a:t>(</a:t>
            </a:r>
            <a:r>
              <a:rPr lang="en-US" sz="1400" dirty="0" smtClean="0"/>
              <a:t>2008)</a:t>
            </a:r>
            <a:r>
              <a:rPr lang="id-ID" sz="1400" dirty="0"/>
              <a:t/>
            </a:r>
            <a:br>
              <a:rPr lang="id-ID" sz="1400" dirty="0"/>
            </a:br>
            <a:endParaRPr lang="en-US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1565" t="63155" r="2103" b="12288"/>
          <a:stretch/>
        </p:blipFill>
        <p:spPr>
          <a:xfrm>
            <a:off x="2942927" y="1371600"/>
            <a:ext cx="6048673" cy="100811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Bina Nusantara</a:t>
            </a:r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7181" t="50000" r="1274" b="23540"/>
          <a:stretch/>
        </p:blipFill>
        <p:spPr>
          <a:xfrm>
            <a:off x="3086944" y="2379712"/>
            <a:ext cx="5765327" cy="9763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7180" t="42440" r="2013" b="27320"/>
          <a:stretch/>
        </p:blipFill>
        <p:spPr>
          <a:xfrm>
            <a:off x="3086944" y="3171800"/>
            <a:ext cx="5765327" cy="1124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6442" t="17240" r="2750" b="56300"/>
          <a:stretch/>
        </p:blipFill>
        <p:spPr>
          <a:xfrm>
            <a:off x="3086943" y="4222855"/>
            <a:ext cx="5765327" cy="984324"/>
          </a:xfrm>
          <a:prstGeom prst="rect">
            <a:avLst/>
          </a:prstGeom>
        </p:spPr>
      </p:pic>
      <p:sp>
        <p:nvSpPr>
          <p:cNvPr id="10" name="Curved Right Arrow 9"/>
          <p:cNvSpPr/>
          <p:nvPr/>
        </p:nvSpPr>
        <p:spPr>
          <a:xfrm>
            <a:off x="2139399" y="1859261"/>
            <a:ext cx="803528" cy="8077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>
            <a:off x="2130184" y="2883768"/>
            <a:ext cx="803528" cy="8077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Right Arrow 13"/>
          <p:cNvSpPr/>
          <p:nvPr/>
        </p:nvSpPr>
        <p:spPr>
          <a:xfrm>
            <a:off x="2078832" y="3948237"/>
            <a:ext cx="803528" cy="8077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aragraph 6 ne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716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4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Date Placeholder 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Bina Nusantara</a:t>
            </a:r>
            <a:endParaRPr lang="id-ID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301" t="37400" r="4965" b="12201"/>
          <a:stretch/>
        </p:blipFill>
        <p:spPr>
          <a:xfrm>
            <a:off x="1214736" y="1676400"/>
            <a:ext cx="7776864" cy="381642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0" y="381000"/>
            <a:ext cx="6075363" cy="9366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Design Object Implementation</a:t>
            </a:r>
            <a:br>
              <a:rPr lang="en-US" dirty="0" smtClean="0"/>
            </a:br>
            <a:r>
              <a:rPr lang="en-ID" sz="1400" dirty="0"/>
              <a:t>Source: </a:t>
            </a:r>
            <a:r>
              <a:rPr lang="en-US" sz="1400" dirty="0" err="1" smtClean="0"/>
              <a:t>Larman</a:t>
            </a:r>
            <a:r>
              <a:rPr lang="en-US" sz="1400" dirty="0" smtClean="0"/>
              <a:t> </a:t>
            </a:r>
            <a:r>
              <a:rPr lang="en-US" sz="1400" dirty="0"/>
              <a:t>(</a:t>
            </a:r>
            <a:r>
              <a:rPr lang="en-US" sz="1400" dirty="0" smtClean="0"/>
              <a:t>2008)</a:t>
            </a:r>
            <a:r>
              <a:rPr lang="id-ID" sz="1400" dirty="0"/>
              <a:t/>
            </a:r>
            <a:br>
              <a:rPr lang="id-ID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61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Thank you ……….. !!!!</a:t>
            </a:r>
            <a:endParaRPr lang="en-US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5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214313" y="4000501"/>
            <a:ext cx="4929187" cy="13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ID" altLang="en-US" sz="2800" b="1" dirty="0">
              <a:solidFill>
                <a:prstClr val="white"/>
              </a:solidFill>
            </a:endParaRPr>
          </a:p>
          <a:p>
            <a:pPr algn="ctr" eaLnBrk="1" hangingPunct="1"/>
            <a:endParaRPr lang="en-US" altLang="en-US" sz="2800" b="1" dirty="0" smtClean="0">
              <a:solidFill>
                <a:prstClr val="white"/>
              </a:solidFill>
            </a:endParaRPr>
          </a:p>
          <a:p>
            <a:pPr algn="ctr" eaLnBrk="1" hangingPunct="1"/>
            <a:endParaRPr lang="en-US" altLang="en-US" sz="2800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7352" y="1676400"/>
            <a:ext cx="669944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Craig </a:t>
            </a:r>
            <a:r>
              <a:rPr lang="en-US" sz="2200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Larman</a:t>
            </a: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(</a:t>
            </a:r>
            <a:r>
              <a:rPr lang="en-US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2008), </a:t>
            </a: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Applying UML and Patterns, 3</a:t>
            </a:r>
            <a:r>
              <a:rPr lang="en-US" sz="2200" b="1" baseline="300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rd</a:t>
            </a: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edition, Pearson Education Inc., </a:t>
            </a:r>
            <a:r>
              <a:rPr lang="en-US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ISBN-13 978-</a:t>
            </a:r>
            <a:r>
              <a:rPr lang="en-US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Times-Roman"/>
                <a:cs typeface="Calibri" panose="020F0502020204030204" pitchFamily="34" charset="0"/>
              </a:rPr>
              <a:t>8177589795, </a:t>
            </a:r>
            <a:r>
              <a:rPr lang="en-US" sz="2200" b="1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Massachusetts-USA</a:t>
            </a:r>
            <a:endParaRPr lang="en-US" sz="2200" b="1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Kenneth E. Kendall &amp; Julie E Kendall (2011), Systems Analysis and Design, 8</a:t>
            </a:r>
            <a:r>
              <a:rPr lang="en-US" sz="2200" b="1" baseline="300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</a:t>
            </a: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Edition, Pearson Education International, ISBN-13 </a:t>
            </a: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-Roman"/>
                <a:cs typeface="Calibri" panose="020F0502020204030204" pitchFamily="34" charset="0"/>
              </a:rPr>
              <a:t>978-0-13-608916-2</a:t>
            </a: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New Jersey-USA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Mike </a:t>
            </a:r>
            <a:r>
              <a:rPr lang="en-US" sz="2200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O’Docherty</a:t>
            </a: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Object-Oriented Analysis and Design Understanding System Development with UML 2.0, ISBN-13 978-0-470-09240-8, West Sussex-England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Roberta M. Roth, Allan Dennis, Barbara Haley Wixom, (2013), Systems Analysis and Design, 5</a:t>
            </a:r>
            <a:r>
              <a:rPr lang="en-US" sz="2200" b="1" baseline="300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</a:t>
            </a: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Edition, John Wiley  Sons </a:t>
            </a:r>
            <a:r>
              <a:rPr lang="en-US" sz="2200" b="1" dirty="0" err="1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Inc</a:t>
            </a:r>
            <a:r>
              <a:rPr lang="en-US" sz="22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,, ISBN 987-1-118-09374-0, Singapore</a:t>
            </a:r>
            <a:endParaRPr lang="en-US" sz="22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96136" y="836712"/>
            <a:ext cx="23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References: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9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PPT 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PPT 2015</Template>
  <TotalTime>803</TotalTime>
  <Words>244</Words>
  <Application>Microsoft Office PowerPoint</Application>
  <PresentationFormat>On-screen Show (4:3)</PresentationFormat>
  <Paragraphs>41</Paragraphs>
  <Slides>10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ＭＳ Ｐゴシック</vt:lpstr>
      <vt:lpstr>ＭＳ Ｐゴシック</vt:lpstr>
      <vt:lpstr>Arial</vt:lpstr>
      <vt:lpstr>Calibri</vt:lpstr>
      <vt:lpstr>Cooper Black</vt:lpstr>
      <vt:lpstr>Georgia</vt:lpstr>
      <vt:lpstr>Interstate</vt:lpstr>
      <vt:lpstr>Open Sans</vt:lpstr>
      <vt:lpstr>Times New Roman</vt:lpstr>
      <vt:lpstr>Times-Roman</vt:lpstr>
      <vt:lpstr>Template PPT 2015</vt:lpstr>
      <vt:lpstr>COMP6115   Object Oriented System  Analysis and Design  DIGITAL CONTENT    Session  # 2 </vt:lpstr>
      <vt:lpstr>Learning Objectives</vt:lpstr>
      <vt:lpstr>PowerPoint Presentation</vt:lpstr>
      <vt:lpstr>PowerPoint Presentation</vt:lpstr>
      <vt:lpstr>PowerPoint Presentation</vt:lpstr>
      <vt:lpstr>OO Modeling Steps Source: Larman (2008) </vt:lpstr>
      <vt:lpstr>Design Object Implementation Source: Larman (2008) </vt:lpstr>
      <vt:lpstr>The Conclusion</vt:lpstr>
      <vt:lpstr>PowerPoint Presentation</vt:lpstr>
      <vt:lpstr>Acknowledgement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 Session  #</dc:title>
  <dc:creator>Yulia</dc:creator>
  <cp:lastModifiedBy>Mohamad Subekti</cp:lastModifiedBy>
  <cp:revision>188</cp:revision>
  <dcterms:created xsi:type="dcterms:W3CDTF">2015-05-04T03:33:03Z</dcterms:created>
  <dcterms:modified xsi:type="dcterms:W3CDTF">2019-07-23T05:22:13Z</dcterms:modified>
</cp:coreProperties>
</file>